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3"/>
  </p:notesMasterIdLst>
  <p:handoutMasterIdLst>
    <p:handoutMasterId r:id="rId64"/>
  </p:handoutMasterIdLst>
  <p:sldIdLst>
    <p:sldId id="970" r:id="rId60"/>
    <p:sldId id="1109" r:id="rId61"/>
    <p:sldId id="1111" r:id="rId6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80435" autoAdjust="0"/>
  </p:normalViewPr>
  <p:slideViewPr>
    <p:cSldViewPr showGuides="1">
      <p:cViewPr>
        <p:scale>
          <a:sx n="53" d="100"/>
          <a:sy n="53" d="100"/>
        </p:scale>
        <p:origin x="948" y="4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2019/10/15</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2019/10/15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Parameters of the simulation</a:t>
            </a:r>
            <a:r>
              <a:rPr lang="zh-CN" altLang="en-US" baseline="0" dirty="0" smtClean="0"/>
              <a:t> </a:t>
            </a:r>
            <a:r>
              <a:rPr lang="en-US" altLang="zh-CN" baseline="0" dirty="0" smtClean="0"/>
              <a:t>can vary what we learn. </a:t>
            </a:r>
            <a:r>
              <a:rPr lang="en-US" altLang="zh-CN" baseline="0" dirty="0" err="1" smtClean="0"/>
              <a:t>Obs</a:t>
            </a:r>
            <a:r>
              <a:rPr lang="en-US" altLang="zh-CN" baseline="0" dirty="0" smtClean="0"/>
              <a:t>: The delay function can be different depending on the communication itself =&gt; so the model should be able to learn the communication from the data, or we provide information about the communication itself (required during inference). That’s why I consider learning over time to be relevant, but other suggestions are welcome.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Here we are providing data =&gt; we always need to consider what is better for when they are used, aka, the easier we can provide those data in input, the better.</a:t>
            </a:r>
            <a:endParaRPr lang="en-US" dirty="0" smtClean="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71470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Only</a:t>
            </a:r>
            <a:r>
              <a:rPr lang="en-US" baseline="0" dirty="0" smtClean="0"/>
              <a:t> way I know to get info is with tracing. How to export information of network, routing, … ? Ask for basic guidelines but I will search</a:t>
            </a:r>
            <a:endParaRPr lang="en-US" dirty="0" smtClean="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336902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10/15/2019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2019/10/15</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2019/10/15</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2019/10/15</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2019/10/15</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2019/10/15</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10/15/2019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2019/10/15</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2019/10/15</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10/15/2019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10/15/2019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15/10/2019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15/10/2019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15/10/2019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15/10/2019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15/10/2019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2019/10/15</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10/15/2019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10/15/2019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About data</a:t>
            </a:r>
            <a:br>
              <a:rPr lang="en-US" dirty="0" smtClean="0"/>
            </a:br>
            <a:r>
              <a:rPr lang="en-US" b="0" dirty="0">
                <a:solidFill>
                  <a:schemeClr val="tx1"/>
                </a:solidFill>
              </a:rPr>
              <a:t>Filip </a:t>
            </a:r>
            <a:r>
              <a:rPr lang="en-US" b="0" dirty="0" err="1">
                <a:solidFill>
                  <a:schemeClr val="tx1"/>
                </a:solidFill>
              </a:rPr>
              <a:t>Krasniqi</a:t>
            </a:r>
            <a:r>
              <a:rPr lang="en-US" b="0" dirty="0">
                <a:solidFill>
                  <a:schemeClr val="tx1"/>
                </a:solidFill>
              </a:rPr>
              <a:t> &amp; Jocelyne Elias</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Ns3</a:t>
            </a:r>
            <a:endParaRPr lang="en-US" sz="2800"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732895" y="789136"/>
                <a:ext cx="10943167" cy="7307065"/>
              </a:xfrm>
            </p:spPr>
            <p:txBody>
              <a:bodyPr numCol="2"/>
              <a:lstStyle/>
              <a:p>
                <a:r>
                  <a:rPr lang="en-US" dirty="0" smtClean="0"/>
                  <a:t>Current implementation (</a:t>
                </a:r>
                <a:r>
                  <a:rPr lang="en-US" dirty="0" err="1" smtClean="0">
                    <a:solidFill>
                      <a:schemeClr val="accent3"/>
                    </a:solidFill>
                  </a:rPr>
                  <a:t>UoM</a:t>
                </a:r>
                <a:r>
                  <a:rPr lang="en-US" dirty="0" smtClean="0">
                    <a:solidFill>
                      <a:schemeClr val="accent3"/>
                    </a:solidFill>
                  </a:rPr>
                  <a:t>?</a:t>
                </a:r>
                <a:r>
                  <a:rPr lang="en-US" dirty="0" smtClean="0"/>
                  <a:t>)</a:t>
                </a:r>
              </a:p>
              <a:p>
                <a:pPr lvl="1"/>
                <a:r>
                  <a:rPr lang="en-US" b="1" dirty="0" smtClean="0"/>
                  <a:t>Traffic matrix T</a:t>
                </a:r>
                <a:r>
                  <a:rPr lang="en-US" dirty="0" smtClean="0"/>
                  <a:t>. T(I, j) is </a:t>
                </a:r>
                <a14:m>
                  <m:oMath xmlns:m="http://schemas.openxmlformats.org/officeDocument/2006/math">
                    <m:f>
                      <m:fPr>
                        <m:ctrlPr>
                          <a:rPr lang="en-US" sz="1800" i="1" smtClean="0">
                            <a:latin typeface="Cambria Math" panose="02040503050406030204" pitchFamily="18" charset="0"/>
                          </a:rPr>
                        </m:ctrlPr>
                      </m:fPr>
                      <m:num>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sub>
                          <m:sup>
                            <m:r>
                              <a:rPr lang="en-US" sz="1800" i="1">
                                <a:latin typeface="Cambria Math" panose="02040503050406030204" pitchFamily="18" charset="0"/>
                              </a:rPr>
                              <m:t>𝑁𝑃</m:t>
                            </m:r>
                            <m:r>
                              <a:rPr lang="en-US" sz="1800" i="1">
                                <a:latin typeface="Cambria Math" panose="02040503050406030204" pitchFamily="18" charset="0"/>
                              </a:rPr>
                              <m:t>(</m:t>
                            </m:r>
                            <m:r>
                              <a:rPr lang="en-US" sz="1800" i="1">
                                <a:latin typeface="Cambria Math" panose="02040503050406030204" pitchFamily="18" charset="0"/>
                              </a:rPr>
                              <m:t>𝞺</m:t>
                            </m:r>
                            <m:r>
                              <a:rPr lang="en-US" sz="1800" i="1">
                                <a:latin typeface="Cambria Math" panose="02040503050406030204" pitchFamily="18" charset="0"/>
                              </a:rPr>
                              <m:t>)</m:t>
                            </m:r>
                          </m:sup>
                          <m:e>
                            <m:r>
                              <a:rPr lang="en-US" sz="1800" i="1">
                                <a:latin typeface="Cambria Math" panose="02040503050406030204" pitchFamily="18" charset="0"/>
                              </a:rPr>
                              <m:t>𝑠𝑖𝑧𝑒</m:t>
                            </m:r>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e>
                        </m:nary>
                      </m:num>
                      <m:den>
                        <m:r>
                          <a:rPr lang="en-US" sz="1800" b="0" i="1" smtClean="0">
                            <a:latin typeface="Cambria Math" panose="02040503050406030204" pitchFamily="18" charset="0"/>
                          </a:rPr>
                          <m:t>𝑠𝑒𝑐𝑜𝑛𝑑𝑠</m:t>
                        </m:r>
                        <m:r>
                          <a:rPr lang="en-US" sz="1800" b="0" i="1" smtClean="0">
                            <a:latin typeface="Cambria Math" panose="02040503050406030204" pitchFamily="18" charset="0"/>
                          </a:rPr>
                          <m:t>(</m:t>
                        </m:r>
                        <m:r>
                          <a:rPr lang="en-US" sz="1800" i="1">
                            <a:latin typeface="Cambria Math" panose="02040503050406030204" pitchFamily="18" charset="0"/>
                          </a:rPr>
                          <m:t>𝞺</m:t>
                        </m:r>
                        <m:r>
                          <a:rPr lang="en-US" sz="1800" b="0" i="1" smtClean="0">
                            <a:latin typeface="Cambria Math" panose="02040503050406030204" pitchFamily="18" charset="0"/>
                          </a:rPr>
                          <m:t>)</m:t>
                        </m:r>
                      </m:den>
                    </m:f>
                  </m:oMath>
                </a14:m>
                <a:r>
                  <a:rPr lang="en-US" dirty="0" smtClean="0"/>
                  <a:t>  on the link (</a:t>
                </a:r>
                <a:r>
                  <a:rPr lang="en-US" dirty="0" err="1" smtClean="0"/>
                  <a:t>I,j</a:t>
                </a:r>
                <a:r>
                  <a:rPr lang="en-US" dirty="0" smtClean="0"/>
                  <a:t>). </a:t>
                </a:r>
              </a:p>
              <a:p>
                <a:pPr lvl="2"/>
                <a14:m>
                  <m:oMath xmlns:m="http://schemas.openxmlformats.org/officeDocument/2006/math">
                    <m:r>
                      <a:rPr lang="en-US" i="1">
                        <a:latin typeface="Cambria Math" panose="02040503050406030204" pitchFamily="18" charset="0"/>
                      </a:rPr>
                      <m:t>𝞺</m:t>
                    </m:r>
                    <m:r>
                      <a:rPr lang="en-US" i="1">
                        <a:latin typeface="Cambria Math" panose="02040503050406030204" pitchFamily="18" charset="0"/>
                      </a:rPr>
                      <m:t> </m:t>
                    </m:r>
                  </m:oMath>
                </a14:m>
                <a:r>
                  <a:rPr lang="en-US" dirty="0" smtClean="0"/>
                  <a:t>= </a:t>
                </a:r>
                <a:r>
                  <a:rPr lang="en-US" dirty="0" smtClean="0">
                    <a:solidFill>
                      <a:srgbClr val="0000FF"/>
                    </a:solidFill>
                  </a:rPr>
                  <a:t>period</a:t>
                </a:r>
                <a:r>
                  <a:rPr lang="en-US" dirty="0" smtClean="0"/>
                  <a:t>, </a:t>
                </a:r>
                <a14:m>
                  <m:oMath xmlns:m="http://schemas.openxmlformats.org/officeDocument/2006/math">
                    <m:r>
                      <m:rPr>
                        <m:sty m:val="p"/>
                      </m:rPr>
                      <a:rPr lang="en-US" b="0" i="0" smtClean="0">
                        <a:latin typeface="Cambria Math" panose="02040503050406030204" pitchFamily="18" charset="0"/>
                      </a:rPr>
                      <m:t>NP</m:t>
                    </m:r>
                    <m:r>
                      <a:rPr lang="en-US" b="0" i="0" smtClean="0">
                        <a:latin typeface="Cambria Math" panose="02040503050406030204" pitchFamily="18" charset="0"/>
                      </a:rPr>
                      <m:t>(</m:t>
                    </m:r>
                    <m:r>
                      <a:rPr lang="en-US" i="1">
                        <a:latin typeface="Cambria Math" panose="02040503050406030204" pitchFamily="18" charset="0"/>
                      </a:rPr>
                      <m:t>𝞺</m:t>
                    </m:r>
                    <m:r>
                      <a:rPr lang="en-US" b="0" i="1" smtClean="0">
                        <a:latin typeface="Cambria Math" panose="02040503050406030204" pitchFamily="18" charset="0"/>
                      </a:rPr>
                      <m:t>)</m:t>
                    </m:r>
                    <m:r>
                      <a:rPr lang="en-US" i="1">
                        <a:latin typeface="Cambria Math" panose="02040503050406030204" pitchFamily="18" charset="0"/>
                      </a:rPr>
                      <m:t> </m:t>
                    </m:r>
                  </m:oMath>
                </a14:m>
                <a:r>
                  <a:rPr lang="en-US" dirty="0"/>
                  <a:t>= </a:t>
                </a:r>
                <a:r>
                  <a:rPr lang="en-US" dirty="0" smtClean="0">
                    <a:solidFill>
                      <a:srgbClr val="0000FF"/>
                    </a:solidFill>
                  </a:rPr>
                  <a:t># packets in </a:t>
                </a:r>
                <a14:m>
                  <m:oMath xmlns:m="http://schemas.openxmlformats.org/officeDocument/2006/math">
                    <m:r>
                      <a:rPr lang="en-US" i="1">
                        <a:solidFill>
                          <a:srgbClr val="0000FF"/>
                        </a:solidFill>
                        <a:latin typeface="Cambria Math" panose="02040503050406030204" pitchFamily="18" charset="0"/>
                      </a:rPr>
                      <m:t>𝞺</m:t>
                    </m:r>
                    <m:r>
                      <a:rPr lang="en-US" i="1">
                        <a:solidFill>
                          <a:srgbClr val="0000FF"/>
                        </a:solidFill>
                        <a:latin typeface="Cambria Math" panose="02040503050406030204" pitchFamily="18" charset="0"/>
                      </a:rPr>
                      <m:t> </m:t>
                    </m:r>
                  </m:oMath>
                </a14:m>
                <a:r>
                  <a:rPr lang="en-US" dirty="0" smtClean="0"/>
                  <a:t>, </a:t>
                </a:r>
                <a14:m>
                  <m:oMath xmlns:m="http://schemas.openxmlformats.org/officeDocument/2006/math">
                    <m:r>
                      <a:rPr lang="en-US" i="1">
                        <a:latin typeface="Cambria Math" panose="02040503050406030204" pitchFamily="18" charset="0"/>
                      </a:rPr>
                      <m:t>𝑠𝑖𝑧𝑒</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 </m:t>
                    </m:r>
                  </m:oMath>
                </a14:m>
                <a:r>
                  <a:rPr lang="en-US" dirty="0" smtClean="0"/>
                  <a:t> = </a:t>
                </a:r>
                <a:r>
                  <a:rPr lang="en-US" dirty="0" smtClean="0">
                    <a:solidFill>
                      <a:srgbClr val="0000FF"/>
                    </a:solidFill>
                  </a:rPr>
                  <a:t>size of packet I</a:t>
                </a:r>
                <a:r>
                  <a:rPr lang="en-US" dirty="0" smtClean="0"/>
                  <a:t>, </a:t>
                </a:r>
                <a14:m>
                  <m:oMath xmlns:m="http://schemas.openxmlformats.org/officeDocument/2006/math">
                    <m:r>
                      <a:rPr lang="en-US" i="1">
                        <a:latin typeface="Cambria Math" panose="02040503050406030204" pitchFamily="18" charset="0"/>
                      </a:rPr>
                      <m:t>𝑠</m:t>
                    </m:r>
                    <m:r>
                      <a:rPr lang="en-US" b="0" i="1" smtClean="0">
                        <a:latin typeface="Cambria Math" panose="02040503050406030204" pitchFamily="18" charset="0"/>
                      </a:rPr>
                      <m:t>𝑒𝑐𝑜𝑛𝑑𝑠</m:t>
                    </m:r>
                    <m:r>
                      <a:rPr lang="en-US" i="1">
                        <a:latin typeface="Cambria Math" panose="02040503050406030204" pitchFamily="18" charset="0"/>
                      </a:rPr>
                      <m:t>(</m:t>
                    </m:r>
                    <m:r>
                      <a:rPr lang="en-US" i="1">
                        <a:latin typeface="Cambria Math" panose="02040503050406030204" pitchFamily="18" charset="0"/>
                      </a:rPr>
                      <m:t>𝞺</m:t>
                    </m:r>
                    <m:r>
                      <a:rPr lang="en-US" i="1">
                        <a:latin typeface="Cambria Math" panose="02040503050406030204" pitchFamily="18" charset="0"/>
                      </a:rPr>
                      <m:t>) </m:t>
                    </m:r>
                  </m:oMath>
                </a14:m>
                <a:r>
                  <a:rPr lang="en-US" dirty="0" smtClean="0"/>
                  <a:t>= </a:t>
                </a:r>
                <a:r>
                  <a:rPr lang="en-US" dirty="0" smtClean="0">
                    <a:solidFill>
                      <a:srgbClr val="0000FF"/>
                    </a:solidFill>
                  </a:rPr>
                  <a:t>length of period </a:t>
                </a:r>
                <a14:m>
                  <m:oMath xmlns:m="http://schemas.openxmlformats.org/officeDocument/2006/math">
                    <m:r>
                      <a:rPr lang="en-US" i="1">
                        <a:solidFill>
                          <a:srgbClr val="0000FF"/>
                        </a:solidFill>
                        <a:latin typeface="Cambria Math" panose="02040503050406030204" pitchFamily="18" charset="0"/>
                      </a:rPr>
                      <m:t>𝞺</m:t>
                    </m:r>
                    <m:r>
                      <a:rPr lang="en-US" i="1">
                        <a:latin typeface="Cambria Math" panose="02040503050406030204" pitchFamily="18" charset="0"/>
                      </a:rPr>
                      <m:t> </m:t>
                    </m:r>
                  </m:oMath>
                </a14:m>
                <a:r>
                  <a:rPr lang="en-US" dirty="0" smtClean="0"/>
                  <a:t>.</a:t>
                </a:r>
              </a:p>
              <a:p>
                <a:pPr lvl="2"/>
                <a:r>
                  <a:rPr lang="en-US" dirty="0"/>
                  <a:t>Listener on </a:t>
                </a:r>
                <a:r>
                  <a:rPr lang="en-US" dirty="0" smtClean="0"/>
                  <a:t>L2. </a:t>
                </a:r>
                <a:r>
                  <a:rPr lang="en-US" dirty="0" smtClean="0">
                    <a:solidFill>
                      <a:srgbClr val="FF0000"/>
                    </a:solidFill>
                  </a:rPr>
                  <a:t>L3?</a:t>
                </a:r>
              </a:p>
              <a:p>
                <a:pPr lvl="1"/>
                <a:r>
                  <a:rPr lang="en-US" b="1" dirty="0" smtClean="0"/>
                  <a:t>Dropped packets p</a:t>
                </a:r>
                <a:r>
                  <a:rPr lang="en-US" dirty="0" smtClean="0"/>
                  <a:t>. Single value representing the </a:t>
                </a:r>
                <a:r>
                  <a:rPr lang="en-US" dirty="0" smtClean="0">
                    <a:solidFill>
                      <a:srgbClr val="0000FF"/>
                    </a:solidFill>
                  </a:rPr>
                  <a:t>sum of the </a:t>
                </a:r>
                <a:r>
                  <a:rPr lang="en-US" dirty="0">
                    <a:solidFill>
                      <a:srgbClr val="0000FF"/>
                    </a:solidFill>
                  </a:rPr>
                  <a:t>packets </a:t>
                </a:r>
                <a:r>
                  <a:rPr lang="en-US" dirty="0" smtClean="0">
                    <a:solidFill>
                      <a:srgbClr val="0000FF"/>
                    </a:solidFill>
                  </a:rPr>
                  <a:t>dropped on a period</a:t>
                </a:r>
                <a:r>
                  <a:rPr lang="en-US" dirty="0" smtClean="0"/>
                  <a:t>.</a:t>
                </a:r>
              </a:p>
              <a:p>
                <a:pPr lvl="2"/>
                <a:r>
                  <a:rPr lang="en-US" dirty="0"/>
                  <a:t>Listener on </a:t>
                </a:r>
                <a:r>
                  <a:rPr lang="en-US" dirty="0" smtClean="0"/>
                  <a:t>L1 =&gt; Receiver on both </a:t>
                </a:r>
                <a:r>
                  <a:rPr lang="en-US" dirty="0" err="1" smtClean="0"/>
                  <a:t>phyTx</a:t>
                </a:r>
                <a:r>
                  <a:rPr lang="en-US" dirty="0" smtClean="0"/>
                  <a:t> and </a:t>
                </a:r>
                <a:r>
                  <a:rPr lang="en-US" dirty="0" err="1" smtClean="0"/>
                  <a:t>phyRx</a:t>
                </a:r>
                <a:r>
                  <a:rPr lang="en-US" dirty="0" smtClean="0"/>
                  <a:t> </a:t>
                </a:r>
              </a:p>
              <a:p>
                <a:pPr lvl="2"/>
                <a:r>
                  <a:rPr lang="en-US" dirty="0" smtClean="0"/>
                  <a:t>Analysis to confirm whether to introduce per link dropped packets. </a:t>
                </a:r>
                <a:r>
                  <a:rPr lang="en-US" b="1" dirty="0" smtClean="0">
                    <a:solidFill>
                      <a:srgbClr val="00B050"/>
                    </a:solidFill>
                  </a:rPr>
                  <a:t>Pros</a:t>
                </a:r>
                <a:r>
                  <a:rPr lang="en-US" dirty="0" smtClean="0"/>
                  <a:t>: we provide more interesting features, </a:t>
                </a:r>
                <a:r>
                  <a:rPr lang="en-US" b="1" dirty="0" smtClean="0">
                    <a:solidFill>
                      <a:srgbClr val="FF0000"/>
                    </a:solidFill>
                  </a:rPr>
                  <a:t>Cons</a:t>
                </a:r>
                <a:r>
                  <a:rPr lang="en-US" dirty="0" smtClean="0"/>
                  <a:t>: curse of dimensionality =&gt; is it so relevant to add them?</a:t>
                </a:r>
              </a:p>
              <a:p>
                <a:pPr lvl="1"/>
                <a:r>
                  <a:rPr lang="en-US" b="1" dirty="0" smtClean="0"/>
                  <a:t>Delay matrix D</a:t>
                </a:r>
                <a:r>
                  <a:rPr lang="en-US" dirty="0" smtClean="0"/>
                  <a:t>. D(</a:t>
                </a:r>
                <a:r>
                  <a:rPr lang="en-US" dirty="0" err="1" smtClean="0"/>
                  <a:t>I,j</a:t>
                </a:r>
                <a:r>
                  <a:rPr lang="en-US" dirty="0" smtClean="0"/>
                  <a:t>) is average delay for bit per link between nodes (</a:t>
                </a:r>
                <a:r>
                  <a:rPr lang="en-US" dirty="0" err="1" smtClean="0"/>
                  <a:t>I,j</a:t>
                </a:r>
                <a:r>
                  <a:rPr lang="en-US" dirty="0" smtClean="0"/>
                  <a:t>).</a:t>
                </a:r>
              </a:p>
              <a:p>
                <a:pPr lvl="1"/>
                <a:endParaRPr lang="en-US" dirty="0"/>
              </a:p>
              <a:p>
                <a:pPr lvl="1"/>
                <a:endParaRPr lang="en-US" dirty="0" smtClean="0"/>
              </a:p>
              <a:p>
                <a:pPr lvl="1"/>
                <a:endParaRPr lang="en-US" dirty="0" smtClean="0"/>
              </a:p>
              <a:p>
                <a:pPr lvl="1"/>
                <a:endParaRPr lang="en-US" dirty="0" smtClean="0"/>
              </a:p>
              <a:p>
                <a:r>
                  <a:rPr lang="en-US" dirty="0" smtClean="0"/>
                  <a:t>Parameters of the simulation</a:t>
                </a:r>
              </a:p>
              <a:p>
                <a:pPr lvl="1"/>
                <a:r>
                  <a:rPr lang="en-US" dirty="0" smtClean="0"/>
                  <a:t>Total traffic time </a:t>
                </a:r>
                <a:r>
                  <a:rPr lang="en-US" b="1" dirty="0" smtClean="0"/>
                  <a:t>Tc =</a:t>
                </a:r>
                <a:r>
                  <a:rPr lang="en-US" b="1" dirty="0" smtClean="0">
                    <a:solidFill>
                      <a:srgbClr val="0000FF"/>
                    </a:solidFill>
                  </a:rPr>
                  <a:t> P*Np</a:t>
                </a:r>
              </a:p>
              <a:p>
                <a:pPr lvl="2"/>
                <a:r>
                  <a:rPr lang="en-US" b="1" dirty="0" smtClean="0"/>
                  <a:t>P</a:t>
                </a:r>
                <a:r>
                  <a:rPr lang="en-US" dirty="0" smtClean="0"/>
                  <a:t> = </a:t>
                </a:r>
                <a:r>
                  <a:rPr lang="en-US" dirty="0" smtClean="0">
                    <a:solidFill>
                      <a:srgbClr val="0000FF"/>
                    </a:solidFill>
                  </a:rPr>
                  <a:t>period </a:t>
                </a:r>
                <a:r>
                  <a:rPr lang="en-US" dirty="0">
                    <a:solidFill>
                      <a:srgbClr val="0000FF"/>
                    </a:solidFill>
                  </a:rPr>
                  <a:t>length</a:t>
                </a:r>
                <a:r>
                  <a:rPr lang="en-US" dirty="0" smtClean="0"/>
                  <a:t>, </a:t>
                </a:r>
                <a:r>
                  <a:rPr lang="en-US" b="1" dirty="0"/>
                  <a:t>Np</a:t>
                </a:r>
                <a:r>
                  <a:rPr lang="en-US" dirty="0"/>
                  <a:t> </a:t>
                </a:r>
                <a:r>
                  <a:rPr lang="en-US" dirty="0" smtClean="0"/>
                  <a:t>= </a:t>
                </a:r>
                <a:r>
                  <a:rPr lang="en-US" dirty="0" smtClean="0">
                    <a:solidFill>
                      <a:srgbClr val="0000FF"/>
                    </a:solidFill>
                  </a:rPr>
                  <a:t>number of periods</a:t>
                </a:r>
              </a:p>
              <a:p>
                <a:pPr lvl="1"/>
                <a:r>
                  <a:rPr lang="en-US" dirty="0" smtClean="0"/>
                  <a:t>Packet size: </a:t>
                </a:r>
                <a:r>
                  <a:rPr lang="en-US" dirty="0" smtClean="0">
                    <a:solidFill>
                      <a:schemeClr val="accent3"/>
                    </a:solidFill>
                  </a:rPr>
                  <a:t>fixed? Depends on the link? Can vary in the same link?</a:t>
                </a:r>
              </a:p>
              <a:p>
                <a:r>
                  <a:rPr lang="en-US" dirty="0" smtClean="0"/>
                  <a:t>Flexibility</a:t>
                </a:r>
              </a:p>
              <a:p>
                <a:pPr lvl="1"/>
                <a:r>
                  <a:rPr lang="en-US" dirty="0" smtClean="0"/>
                  <a:t>Networks: only </a:t>
                </a:r>
                <a:r>
                  <a:rPr lang="en-US" dirty="0" smtClean="0">
                    <a:solidFill>
                      <a:srgbClr val="0000FF"/>
                    </a:solidFill>
                  </a:rPr>
                  <a:t>point2point</a:t>
                </a:r>
              </a:p>
              <a:p>
                <a:pPr lvl="2"/>
                <a:r>
                  <a:rPr lang="en-US" dirty="0" err="1" smtClean="0">
                    <a:solidFill>
                      <a:schemeClr val="accent3"/>
                    </a:solidFill>
                  </a:rPr>
                  <a:t>Wifi</a:t>
                </a:r>
                <a:r>
                  <a:rPr lang="en-US" dirty="0" smtClean="0">
                    <a:solidFill>
                      <a:schemeClr val="accent3"/>
                    </a:solidFill>
                  </a:rPr>
                  <a:t>? Random walk? CSMA?</a:t>
                </a:r>
              </a:p>
              <a:p>
                <a:pPr lvl="1"/>
                <a:r>
                  <a:rPr lang="en-US" dirty="0" smtClean="0"/>
                  <a:t>Easy definition of links, traffics</a:t>
                </a:r>
              </a:p>
              <a:p>
                <a:pPr lvl="1"/>
                <a:r>
                  <a:rPr lang="en-US" dirty="0" smtClean="0"/>
                  <a:t>For each p2p net = link</a:t>
                </a:r>
              </a:p>
              <a:p>
                <a:pPr lvl="2"/>
                <a:r>
                  <a:rPr lang="en-US" dirty="0" err="1" smtClean="0">
                    <a:solidFill>
                      <a:srgbClr val="0000FF"/>
                    </a:solidFill>
                  </a:rPr>
                  <a:t>Datarate</a:t>
                </a:r>
                <a:endParaRPr lang="en-US" dirty="0" smtClean="0">
                  <a:solidFill>
                    <a:srgbClr val="0000FF"/>
                  </a:solidFill>
                </a:endParaRPr>
              </a:p>
              <a:p>
                <a:pPr lvl="2"/>
                <a:r>
                  <a:rPr lang="en-US" dirty="0" smtClean="0">
                    <a:solidFill>
                      <a:srgbClr val="0000FF"/>
                    </a:solidFill>
                  </a:rPr>
                  <a:t>Delay</a:t>
                </a:r>
              </a:p>
              <a:p>
                <a:pPr lvl="1"/>
                <a:r>
                  <a:rPr lang="en-US" dirty="0" smtClean="0"/>
                  <a:t>For each traffic</a:t>
                </a:r>
              </a:p>
              <a:p>
                <a:pPr lvl="2"/>
                <a:r>
                  <a:rPr lang="en-US" dirty="0" smtClean="0"/>
                  <a:t>UDP or TCP with </a:t>
                </a:r>
                <a:r>
                  <a:rPr lang="en-US" dirty="0" smtClean="0">
                    <a:solidFill>
                      <a:srgbClr val="0000FF"/>
                    </a:solidFill>
                  </a:rPr>
                  <a:t>packet size, traffic rate, # packets</a:t>
                </a:r>
              </a:p>
              <a:p>
                <a:pPr lvl="2"/>
                <a:endParaRPr lang="en-US" dirty="0" smtClean="0"/>
              </a:p>
              <a:p>
                <a:endParaRPr lang="en-US" dirty="0" smtClean="0"/>
              </a:p>
              <a:p>
                <a:pPr lvl="1"/>
                <a:endParaRPr lang="en-US" sz="1400" dirty="0" smtClean="0"/>
              </a:p>
              <a:p>
                <a:endParaRPr lang="en-US" sz="1600" dirty="0" smtClean="0"/>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732895" y="789136"/>
                <a:ext cx="10943167" cy="7307065"/>
              </a:xfrm>
              <a:blipFill rotWithShape="0">
                <a:blip r:embed="rId3"/>
                <a:stretch>
                  <a:fillRect l="-724" t="-167" r="-1058"/>
                </a:stretch>
              </a:blipFill>
            </p:spPr>
            <p:txBody>
              <a:bodyPr/>
              <a:lstStyle/>
              <a:p>
                <a:r>
                  <a:rPr lang="en-US">
                    <a:noFill/>
                  </a:rPr>
                  <a:t> </a:t>
                </a:r>
              </a:p>
            </p:txBody>
          </p:sp>
        </mc:Fallback>
      </mc:AlternateContent>
    </p:spTree>
    <p:extLst>
      <p:ext uri="{BB962C8B-B14F-4D97-AF65-F5344CB8AC3E}">
        <p14:creationId xmlns:p14="http://schemas.microsoft.com/office/powerpoint/2010/main" val="25035635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Ns3</a:t>
            </a:r>
            <a:endParaRPr lang="en-US" sz="2800" dirty="0"/>
          </a:p>
        </p:txBody>
      </p:sp>
      <p:sp>
        <p:nvSpPr>
          <p:cNvPr id="4" name="Text Placeholder 3"/>
          <p:cNvSpPr>
            <a:spLocks noGrp="1"/>
          </p:cNvSpPr>
          <p:nvPr>
            <p:ph type="body" sz="quarter" idx="11"/>
          </p:nvPr>
        </p:nvSpPr>
        <p:spPr>
          <a:xfrm>
            <a:off x="732895" y="789136"/>
            <a:ext cx="10943167" cy="4838248"/>
          </a:xfrm>
        </p:spPr>
        <p:txBody>
          <a:bodyPr numCol="1"/>
          <a:lstStyle/>
          <a:p>
            <a:r>
              <a:rPr lang="en-US" dirty="0" smtClean="0"/>
              <a:t>Improvements</a:t>
            </a:r>
          </a:p>
          <a:p>
            <a:pPr lvl="1"/>
            <a:r>
              <a:rPr lang="en-US" dirty="0" smtClean="0"/>
              <a:t>Information </a:t>
            </a:r>
            <a:r>
              <a:rPr lang="en-US" dirty="0"/>
              <a:t>regarding the traffic</a:t>
            </a:r>
          </a:p>
          <a:p>
            <a:pPr lvl="2"/>
            <a:r>
              <a:rPr lang="en-US" dirty="0"/>
              <a:t>Traffic distribution</a:t>
            </a:r>
          </a:p>
          <a:p>
            <a:pPr lvl="2"/>
            <a:r>
              <a:rPr lang="en-US" dirty="0"/>
              <a:t>Intensity</a:t>
            </a:r>
          </a:p>
          <a:p>
            <a:pPr lvl="2"/>
            <a:r>
              <a:rPr lang="en-US" dirty="0"/>
              <a:t>Queue </a:t>
            </a:r>
            <a:r>
              <a:rPr lang="en-US" dirty="0" smtClean="0"/>
              <a:t>state</a:t>
            </a:r>
          </a:p>
          <a:p>
            <a:pPr lvl="2"/>
            <a:r>
              <a:rPr lang="en-US" dirty="0" smtClean="0"/>
              <a:t>Information </a:t>
            </a:r>
            <a:r>
              <a:rPr lang="en-US" dirty="0"/>
              <a:t>regarding the network</a:t>
            </a:r>
          </a:p>
          <a:p>
            <a:pPr lvl="2"/>
            <a:r>
              <a:rPr lang="en-US" dirty="0"/>
              <a:t>Output queue size per </a:t>
            </a:r>
            <a:r>
              <a:rPr lang="en-US" dirty="0" smtClean="0"/>
              <a:t>link</a:t>
            </a:r>
          </a:p>
          <a:p>
            <a:pPr lvl="2"/>
            <a:r>
              <a:rPr lang="en-US" dirty="0" smtClean="0"/>
              <a:t>Adjacency matrix for GCN</a:t>
            </a:r>
            <a:endParaRPr lang="en-US" dirty="0"/>
          </a:p>
          <a:p>
            <a:pPr lvl="2"/>
            <a:r>
              <a:rPr lang="en-US" dirty="0">
                <a:solidFill>
                  <a:schemeClr val="accent3"/>
                </a:solidFill>
              </a:rPr>
              <a:t>Others</a:t>
            </a:r>
            <a:r>
              <a:rPr lang="en-US" dirty="0" smtClean="0">
                <a:solidFill>
                  <a:schemeClr val="accent3"/>
                </a:solidFill>
              </a:rPr>
              <a:t>?</a:t>
            </a:r>
          </a:p>
          <a:p>
            <a:pPr lvl="1"/>
            <a:r>
              <a:rPr lang="en-US" dirty="0" smtClean="0"/>
              <a:t>Keep same program and read network, traffic, simulation from file</a:t>
            </a:r>
            <a:endParaRPr lang="en-US" dirty="0"/>
          </a:p>
          <a:p>
            <a:endParaRPr lang="en-US" dirty="0" smtClean="0"/>
          </a:p>
          <a:p>
            <a:pPr lvl="1"/>
            <a:endParaRPr lang="en-US" sz="1400" dirty="0" smtClean="0"/>
          </a:p>
          <a:p>
            <a:endParaRPr lang="en-US" sz="1600" dirty="0" smtClean="0"/>
          </a:p>
        </p:txBody>
      </p:sp>
    </p:spTree>
    <p:extLst>
      <p:ext uri="{BB962C8B-B14F-4D97-AF65-F5344CB8AC3E}">
        <p14:creationId xmlns:p14="http://schemas.microsoft.com/office/powerpoint/2010/main" val="30131678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216091</TotalTime>
  <Words>192</Words>
  <Application>Microsoft Office PowerPoint</Application>
  <PresentationFormat>Widescreen</PresentationFormat>
  <Paragraphs>48</Paragraphs>
  <Slides>3</Slides>
  <Notes>3</Notes>
  <HiddenSlides>0</HiddenSlides>
  <MMClips>0</MMClips>
  <ScaleCrop>false</ScaleCrop>
  <HeadingPairs>
    <vt:vector size="6" baseType="variant">
      <vt:variant>
        <vt:lpstr>Fonts Used</vt:lpstr>
      </vt:variant>
      <vt:variant>
        <vt:i4>18</vt:i4>
      </vt:variant>
      <vt:variant>
        <vt:lpstr>Theme</vt:lpstr>
      </vt:variant>
      <vt:variant>
        <vt:i4>59</vt:i4>
      </vt:variant>
      <vt:variant>
        <vt:lpstr>Slide Titles</vt:lpstr>
      </vt:variant>
      <vt:variant>
        <vt:i4>3</vt:i4>
      </vt:variant>
    </vt:vector>
  </HeadingPairs>
  <TitlesOfParts>
    <vt:vector size="80"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About data Filip Krasniqi &amp; Jocelyne Elias</vt:lpstr>
      <vt:lpstr>Ns3</vt:lpstr>
      <vt:lpstr>Ns3</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10270</cp:revision>
  <dcterms:created xsi:type="dcterms:W3CDTF">2015-01-15T13:44:33Z</dcterms:created>
  <dcterms:modified xsi:type="dcterms:W3CDTF">2019-10-15T08:48:17Z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